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64" r:id="rId6"/>
    <p:sldId id="265" r:id="rId7"/>
    <p:sldId id="266" r:id="rId8"/>
    <p:sldId id="260" r:id="rId9"/>
    <p:sldId id="267" r:id="rId10"/>
    <p:sldId id="268" r:id="rId11"/>
    <p:sldId id="269" r:id="rId12"/>
    <p:sldId id="272" r:id="rId13"/>
    <p:sldId id="270" r:id="rId14"/>
    <p:sldId id="271" r:id="rId15"/>
    <p:sldId id="262" r:id="rId16"/>
    <p:sldId id="273" r:id="rId17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A815F15-562D-62B7-66AF-521679411AC1}">
  <a:tblStyle styleId="{0A815F15-562D-62B7-66AF-521679411AC1}" styleName="Светлый стиль 1 — акцент 1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12700">
              <a:solidFill>
                <a:schemeClr val="accent1"/>
              </a:solidFill>
            </a:ln>
          </a:top>
          <a:bottom>
            <a:ln w="12700">
              <a:solidFill>
                <a:schemeClr val="accent1"/>
              </a:solidFill>
            </a:ln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band2V>
      <a:tcStyle>
        <a:tcBdr/>
        <a:fill>
          <a:solidFill>
            <a:schemeClr val="accent1">
              <a:alpha val="2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12700">
              <a:solidFill>
                <a:schemeClr val="accent1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>
          <a:bottom>
            <a:ln w="12700">
              <a:solidFill>
                <a:schemeClr val="accent1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5C928628-E6C3-C235-88ED-E76E76407E86}" styleName="Светлый стиль 1 — акцент 2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12700">
              <a:solidFill>
                <a:schemeClr val="accent2"/>
              </a:solidFill>
            </a:ln>
          </a:top>
          <a:bottom>
            <a:ln w="12700">
              <a:solidFill>
                <a:schemeClr val="accent2"/>
              </a:solidFill>
            </a:ln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band2V>
      <a:tcStyle>
        <a:tcBdr/>
        <a:fill>
          <a:solidFill>
            <a:schemeClr val="accent2">
              <a:alpha val="2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12700">
              <a:solidFill>
                <a:schemeClr val="accent2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>
          <a:bottom>
            <a:ln w="12700">
              <a:solidFill>
                <a:schemeClr val="accent2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83F0176B-2AD8-6D4E-BD83-D2D61B6A4B9D}" styleName="Light Style 1 - Accent 6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12700">
              <a:solidFill>
                <a:schemeClr val="accent6"/>
              </a:solidFill>
            </a:ln>
          </a:top>
          <a:bottom>
            <a:ln w="12700">
              <a:solidFill>
                <a:schemeClr val="accent6"/>
              </a:solidFill>
            </a:ln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band2V>
      <a:tcStyle>
        <a:tcBdr/>
        <a:fill>
          <a:solidFill>
            <a:schemeClr val="accent6">
              <a:alpha val="2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12700">
              <a:solidFill>
                <a:schemeClr val="accent6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>
          <a:bottom>
            <a:ln w="12700">
              <a:solidFill>
                <a:schemeClr val="accent6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B5D45C3A-82D4-9C5F-A90F-F01543B14E05}" styleName="Светлый стиль 1 — акцент 6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12700">
              <a:solidFill>
                <a:schemeClr val="accent6"/>
              </a:solidFill>
            </a:ln>
          </a:top>
          <a:bottom>
            <a:ln w="12700">
              <a:solidFill>
                <a:schemeClr val="accent6"/>
              </a:solidFill>
            </a:ln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band2V>
      <a:tcStyle>
        <a:tcBdr/>
        <a:fill>
          <a:solidFill>
            <a:schemeClr val="accent6">
              <a:alpha val="2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12700">
              <a:solidFill>
                <a:schemeClr val="accent6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>
          <a:bottom>
            <a:ln w="12700">
              <a:solidFill>
                <a:schemeClr val="accent6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63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4A2AEAF-DE52-4977-8553-D9485EE2E308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"/>
              <a:t>НАЗВАНИЕ НИЖНЕГО КОЛОНТИТУЛА</a:t>
            </a: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4A2AEAF-DE52-4977-8553-D9485EE2E308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"/>
              <a:t>НАЗВАНИЕ НИЖНЕГО КОЛОНТИТУЛА</a:t>
            </a: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4A2AEAF-DE52-4977-8553-D9485EE2E308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"/>
              <a:t>НАЗВАНИЕ НИЖНЕГО КОЛОНТИТУЛА</a:t>
            </a: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Заголовок и содержимое 0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Графический объект 4"/>
          <p:cNvPicPr>
            <a:picLocks noChangeAspect="1"/>
          </p:cNvPicPr>
          <p:nvPr userDrawn="1"/>
        </p:nvPicPr>
        <p:blipFill>
          <a:blip r:embed="rId2"/>
          <a:srcRect l="50000" t="1" b="49999"/>
          <a:stretch/>
        </p:blipFill>
        <p:spPr bwMode="auto">
          <a:xfrm>
            <a:off x="6096000" y="0"/>
            <a:ext cx="6095999" cy="3429000"/>
          </a:xfrm>
          <a:prstGeom prst="rect">
            <a:avLst/>
          </a:prstGeom>
        </p:spPr>
      </p:pic>
      <p:pic>
        <p:nvPicPr>
          <p:cNvPr id="6" name="Графический объект 5"/>
          <p:cNvPicPr>
            <a:picLocks noChangeAspect="1"/>
          </p:cNvPicPr>
          <p:nvPr userDrawn="1"/>
        </p:nvPicPr>
        <p:blipFill>
          <a:blip r:embed="rId2"/>
          <a:srcRect t="83283" r="87659"/>
          <a:stretch/>
        </p:blipFill>
        <p:spPr bwMode="auto">
          <a:xfrm>
            <a:off x="0" y="5731979"/>
            <a:ext cx="1504645" cy="1146408"/>
          </a:xfrm>
          <a:prstGeom prst="rect">
            <a:avLst/>
          </a:prstGeom>
        </p:spPr>
      </p:pic>
      <p:pic>
        <p:nvPicPr>
          <p:cNvPr id="7" name="Графический объект 6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8401354" y="9452"/>
            <a:ext cx="2286000" cy="2286000"/>
          </a:xfrm>
          <a:prstGeom prst="rect">
            <a:avLst/>
          </a:prstGeom>
        </p:spPr>
      </p:pic>
      <p:pic>
        <p:nvPicPr>
          <p:cNvPr id="8" name="Графический объект 7"/>
          <p:cNvPicPr>
            <a:picLocks noChangeAspect="1"/>
          </p:cNvPicPr>
          <p:nvPr userDrawn="1"/>
        </p:nvPicPr>
        <p:blipFill>
          <a:blip r:embed="rId3"/>
          <a:srcRect r="34180"/>
          <a:stretch/>
        </p:blipFill>
        <p:spPr bwMode="auto">
          <a:xfrm>
            <a:off x="10687351" y="9452"/>
            <a:ext cx="1504649" cy="2286000"/>
          </a:xfrm>
          <a:prstGeom prst="rect">
            <a:avLst/>
          </a:prstGeom>
        </p:spPr>
      </p:pic>
      <p:pic>
        <p:nvPicPr>
          <p:cNvPr id="9" name="Графический объект 8"/>
          <p:cNvPicPr>
            <a:picLocks noChangeAspect="1"/>
          </p:cNvPicPr>
          <p:nvPr userDrawn="1"/>
        </p:nvPicPr>
        <p:blipFill>
          <a:blip r:embed="rId3"/>
          <a:srcRect r="34180" b="50186"/>
          <a:stretch/>
        </p:blipFill>
        <p:spPr bwMode="auto">
          <a:xfrm rot="10800000">
            <a:off x="-3" y="5731980"/>
            <a:ext cx="1504649" cy="113872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41248" y="841248"/>
            <a:ext cx="10479024" cy="557784"/>
          </a:xfrm>
        </p:spPr>
        <p:txBody>
          <a:bodyPr rtlCol="0" anchor="t"/>
          <a:lstStyle>
            <a:lvl1pPr>
              <a:defRPr sz="2000" cap="all" spc="300"/>
            </a:lvl1pPr>
          </a:lstStyle>
          <a:p>
            <a:pPr>
              <a:defRPr/>
            </a:pPr>
            <a:r>
              <a:rPr lang="ru"/>
              <a:t>Образец заголовка</a:t>
            </a:r>
            <a:endParaRPr/>
          </a:p>
        </p:txBody>
      </p:sp>
      <p:sp>
        <p:nvSpPr>
          <p:cNvPr id="14" name="Объект 12"/>
          <p:cNvSpPr>
            <a:spLocks noGrp="1"/>
          </p:cNvSpPr>
          <p:nvPr>
            <p:ph sz="quarter" idx="13"/>
          </p:nvPr>
        </p:nvSpPr>
        <p:spPr bwMode="auto">
          <a:xfrm>
            <a:off x="841248" y="1536827"/>
            <a:ext cx="6556375" cy="4479925"/>
          </a:xfrm>
        </p:spPr>
        <p:txBody>
          <a:bodyPr rtlCol="0">
            <a:normAutofit/>
          </a:bodyPr>
          <a:lstStyle>
            <a:lvl1pPr>
              <a:lnSpc>
                <a:spcPct val="140000"/>
              </a:lnSpc>
              <a:spcAft>
                <a:spcPts val="0"/>
              </a:spcAft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400"/>
            </a:lvl4pPr>
            <a:lvl5pPr>
              <a:defRPr sz="2000"/>
            </a:lvl5pPr>
          </a:lstStyle>
          <a:p>
            <a:pPr lvl="0">
              <a:defRPr/>
            </a:pPr>
            <a:r>
              <a:rPr lang="ru"/>
              <a:t>Щелкните, чтобы изменить стили текста образца слайда</a:t>
            </a:r>
            <a:endParaRPr/>
          </a:p>
          <a:p>
            <a:pPr lvl="1">
              <a:defRPr/>
            </a:pPr>
            <a:r>
              <a:rPr lang="ru"/>
              <a:t>Второй уровень</a:t>
            </a:r>
            <a:endParaRPr/>
          </a:p>
          <a:p>
            <a:pPr lvl="2">
              <a:defRPr/>
            </a:pPr>
            <a:r>
              <a:rPr lang="ru"/>
              <a:t>Третий уровень</a:t>
            </a:r>
            <a:endParaRPr/>
          </a:p>
          <a:p>
            <a:pPr lvl="3">
              <a:defRPr/>
            </a:pPr>
            <a:r>
              <a:rPr lang="ru"/>
              <a:t>Четвертый уровень</a:t>
            </a:r>
            <a:endParaRPr/>
          </a:p>
          <a:p>
            <a:pPr lvl="4">
              <a:defRPr/>
            </a:pPr>
            <a:r>
              <a:rPr lang="ru"/>
              <a:t>Пятый уровень</a:t>
            </a:r>
            <a:endParaRPr/>
          </a:p>
        </p:txBody>
      </p:sp>
      <p:sp>
        <p:nvSpPr>
          <p:cNvPr id="3" name="Местозаполнитель нижнего колонтитула 2"/>
          <p:cNvSpPr>
            <a:spLocks noGrp="1"/>
          </p:cNvSpPr>
          <p:nvPr>
            <p:ph type="ftr" sz="quarter" idx="10"/>
          </p:nvPr>
        </p:nvSpPr>
        <p:spPr bwMode="auto"/>
        <p:txBody>
          <a:bodyPr rtlCol="0"/>
          <a:lstStyle/>
          <a:p>
            <a:pPr>
              <a:defRPr/>
            </a:pPr>
            <a:r>
              <a:rPr lang="ru"/>
              <a:t>НАЗВАНИЕ НИЖНЕГО КОЛОНТИТУЛА</a:t>
            </a:r>
            <a:endParaRPr/>
          </a:p>
        </p:txBody>
      </p:sp>
      <p:sp>
        <p:nvSpPr>
          <p:cNvPr id="4" name="Местозаполнитель номера слайда 3"/>
          <p:cNvSpPr>
            <a:spLocks noGrp="1"/>
          </p:cNvSpPr>
          <p:nvPr>
            <p:ph type="sldNum" sz="quarter" idx="11"/>
          </p:nvPr>
        </p:nvSpPr>
        <p:spPr bwMode="auto"/>
        <p:txBody>
          <a:bodyPr rtlCol="0"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4A2AEAF-DE52-4977-8553-D9485EE2E308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"/>
              <a:t>НАЗВАНИЕ НИЖНЕГО КОЛОНТИТУЛА</a:t>
            </a: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4A2AEAF-DE52-4977-8553-D9485EE2E308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"/>
              <a:t>НАЗВАНИЕ НИЖНЕГО КОЛОНТИТУЛА</a:t>
            </a: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4A2AEAF-DE52-4977-8553-D9485EE2E308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"/>
              <a:t>НАЗВАНИЕ НИЖНЕГО КОЛОНТИТУЛА</a:t>
            </a: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4A2AEAF-DE52-4977-8553-D9485EE2E308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"/>
              <a:t>НАЗВАНИЕ НИЖНЕГО КОЛОНТИТУЛА</a:t>
            </a:r>
            <a:endParaRPr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4A2AEAF-DE52-4977-8553-D9485EE2E308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"/>
              <a:t>НАЗВАНИЕ НИЖНЕГО КОЛОНТИТУЛА</a:t>
            </a:r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4A2AEAF-DE52-4977-8553-D9485EE2E308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"/>
              <a:t>НАЗВАНИЕ НИЖНЕГО КОЛОНТИТУЛА</a:t>
            </a: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4A2AEAF-DE52-4977-8553-D9485EE2E308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"/>
              <a:t>НАЗВАНИЕ НИЖНЕГО КОЛОНТИТУЛА</a:t>
            </a: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4A2AEAF-DE52-4977-8553-D9485EE2E308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"/>
              <a:t>НАЗВАНИЕ НИЖНЕГО КОЛОНТИТУЛА</a:t>
            </a: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4A2AEAF-DE52-4977-8553-D9485EE2E308}" type="datetimeFigureOut">
              <a:rPr lang="ru-RU"/>
              <a:pPr>
                <a:defRPr/>
              </a:pPr>
              <a:t>10.12.2025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"/>
              <a:t>НАЗВАНИЕ НИЖНЕГО КОЛОНТИТУЛА</a:t>
            </a: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sultant.ru/document/cons_doc_LAW_140174/a9a28ae49b86df0327132598d1e9b42bffda4ab6/" TargetMode="External"/><Relationship Id="rId2" Type="http://schemas.openxmlformats.org/officeDocument/2006/relationships/hyperlink" Target="https://www.consultant.ru/document/cons_doc_LAW_450390/3d0cac60971a511280cbba229d9b6329c07731f7/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consultant.ru/document/cons_doc_LAW_499989/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onsultant.ru/document/cons_doc_LAW_450390/3d0cac60971a511280cbba229d9b6329c07731f7/" TargetMode="External"/><Relationship Id="rId3" Type="http://schemas.openxmlformats.org/officeDocument/2006/relationships/hyperlink" Target="https://www.consultant.ru/document/cons_doc_LAW_459430/cbae3177e641f7bae313e89f0cf3ad1af0a4681e/" TargetMode="External"/><Relationship Id="rId7" Type="http://schemas.openxmlformats.org/officeDocument/2006/relationships/hyperlink" Target="https://www.consultant.ru/document/cons_doc_LAW_427331/3d0cac60971a511280cbba229d9b6329c07731f7/" TargetMode="External"/><Relationship Id="rId2" Type="http://schemas.openxmlformats.org/officeDocument/2006/relationships/hyperlink" Target="https://www.consultant.ru/document/cons_doc_LAW_516721/a9a28ae49b86df0327132598d1e9b42bffda4ab6/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consultant.ru/document/cons_doc_LAW_446162/3d0cac60971a511280cbba229d9b6329c07731f7/" TargetMode="External"/><Relationship Id="rId5" Type="http://schemas.openxmlformats.org/officeDocument/2006/relationships/hyperlink" Target="https://www.consultant.ru/document/cons_doc_LAW_470133/2f24101b3788d97eefa32ec5252acbdcf40c1091/" TargetMode="External"/><Relationship Id="rId4" Type="http://schemas.openxmlformats.org/officeDocument/2006/relationships/hyperlink" Target="https://www.consultant.ru/document/cons_doc_LAW_459430/6b18f3ad091fc4ae94784ce0f212c210f67934b0/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2%20&#1058;&#1088;&#1086;&#1096;&#1082;&#1080;&#1085;&#1072;%20&#1058;&#1045;.pdf" TargetMode="Externa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hyperlink" Target="8%20&#1058;&#1072;&#1088;&#1072;&#1089;&#1086;&#1074;&#1072;%20&#1048;&#1040;.pd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hyperlink" Target="7%20&#1041;&#1099;&#1082;&#1086;&#1074;&#1072;%20&#1069;.&#1071;.pdf" TargetMode="External"/><Relationship Id="rId5" Type="http://schemas.openxmlformats.org/officeDocument/2006/relationships/hyperlink" Target="2&#1050;&#1072;&#1081;&#1085;&#1086;&#1074;&#1072;%20&#1053;&#1057;.pdf" TargetMode="External"/><Relationship Id="rId4" Type="http://schemas.openxmlformats.org/officeDocument/2006/relationships/hyperlink" Target="4%20&#1064;&#1077;&#1089;&#1090;&#1072;&#1082;&#1086;&#1074;&#1072;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&#1054;&#1054;&#1059;_&#1092;&#1086;&#1088;&#1084;&#1072;%20&#1086;&#1094;&#1077;&#1085;&#1082;&#1080;.pdf" TargetMode="External"/><Relationship Id="rId2" Type="http://schemas.openxmlformats.org/officeDocument/2006/relationships/hyperlink" Target="&#1044;&#1054;&#1059;_&#1092;&#1086;&#1088;&#1084;&#1072;%20&#1086;&#1094;&#1077;&#1085;&#1082;&#1080;.pdf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&#1059;&#1044;&#1054;_&#1092;&#1086;&#1088;&#1084;&#1072;%20&#1086;&#1094;&#1077;&#1085;&#1082;&#1080;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le 8"/>
          <p:cNvSpPr txBox="1"/>
          <p:nvPr/>
        </p:nvSpPr>
        <p:spPr bwMode="auto">
          <a:xfrm>
            <a:off x="466772" y="2312831"/>
            <a:ext cx="11283577" cy="2116301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 defTabSz="914400">
              <a:lnSpc>
                <a:spcPct val="80000"/>
              </a:lnSpc>
              <a:spcBef>
                <a:spcPts val="0"/>
              </a:spcBef>
              <a:buNone/>
              <a:defRPr sz="6000" b="1" i="0" spc="1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>
              <a:defRPr/>
            </a:pPr>
            <a:r>
              <a:rPr lang="ru-RU" sz="4400" cap="all" dirty="0" smtClean="0">
                <a:solidFill>
                  <a:srgbClr val="002060"/>
                </a:solidFill>
                <a:latin typeface="Times New Roman"/>
                <a:ea typeface="+mn-ea"/>
                <a:cs typeface="Times New Roman"/>
              </a:rPr>
              <a:t>«</a:t>
            </a:r>
            <a:r>
              <a:rPr lang="ru-RU" sz="3200" cap="all" dirty="0" smtClean="0">
                <a:solidFill>
                  <a:srgbClr val="002060"/>
                </a:solidFill>
                <a:latin typeface="Times New Roman"/>
                <a:ea typeface="+mn-ea"/>
                <a:cs typeface="Times New Roman"/>
              </a:rPr>
              <a:t>Об организации проведения аттестации педагогических работников муниципальных образовательных организаций Каменск-Уральского ГО</a:t>
            </a:r>
            <a:r>
              <a:rPr lang="ru-RU" sz="4400" cap="all" dirty="0" smtClean="0">
                <a:solidFill>
                  <a:srgbClr val="002060"/>
                </a:solidFill>
                <a:latin typeface="Times New Roman"/>
                <a:ea typeface="+mn-ea"/>
                <a:cs typeface="Times New Roman"/>
              </a:rPr>
              <a:t>»</a:t>
            </a:r>
            <a:endParaRPr lang="en-US" sz="4400" cap="all" dirty="0">
              <a:solidFill>
                <a:srgbClr val="002060"/>
              </a:solidFill>
              <a:latin typeface="Times New Roman"/>
              <a:ea typeface="+mn-ea"/>
              <a:cs typeface="Times New Roman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1082297" y="296470"/>
            <a:ext cx="875662" cy="764832"/>
          </a:xfrm>
          <a:prstGeom prst="rect">
            <a:avLst/>
          </a:prstGeom>
          <a:noFill/>
        </p:spPr>
      </p:pic>
      <p:sp>
        <p:nvSpPr>
          <p:cNvPr id="10" name="Content Placeholder 3"/>
          <p:cNvSpPr txBox="1"/>
          <p:nvPr/>
        </p:nvSpPr>
        <p:spPr bwMode="auto">
          <a:xfrm>
            <a:off x="261688" y="5565135"/>
            <a:ext cx="4621003" cy="1096938"/>
          </a:xfrm>
          <a:prstGeom prst="rect">
            <a:avLst/>
          </a:prstGeom>
        </p:spPr>
        <p:txBody>
          <a:bodyPr/>
          <a:lstStyle>
            <a:lvl1pPr marL="228600" indent="-283464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83464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83464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83464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83464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sz="24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10 декабря 2025 </a:t>
            </a:r>
            <a:r>
              <a:rPr lang="ru-RU" sz="2400" dirty="0">
                <a:solidFill>
                  <a:srgbClr val="002060"/>
                </a:solidFill>
                <a:latin typeface="Times New Roman"/>
                <a:cs typeface="Times New Roman"/>
              </a:rPr>
              <a:t>год</a:t>
            </a:r>
            <a:endParaRPr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sz="2400" dirty="0">
                <a:solidFill>
                  <a:srgbClr val="002060"/>
                </a:solidFill>
                <a:latin typeface="Times New Roman"/>
                <a:cs typeface="Times New Roman"/>
              </a:rPr>
              <a:t>10.00 ч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382097" y="296470"/>
            <a:ext cx="476250" cy="77946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одзаголовок 2"/>
          <p:cNvSpPr txBox="1"/>
          <p:nvPr/>
        </p:nvSpPr>
        <p:spPr bwMode="auto">
          <a:xfrm>
            <a:off x="1520128" y="466600"/>
            <a:ext cx="9144000" cy="59470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1800" b="1">
                <a:solidFill>
                  <a:srgbClr val="002060"/>
                </a:solidFill>
                <a:latin typeface="Times New Roman"/>
                <a:cs typeface="Times New Roman"/>
              </a:rPr>
              <a:t>Орган местного самоуправления </a:t>
            </a:r>
            <a:endParaRPr/>
          </a:p>
          <a:p>
            <a:pPr>
              <a:defRPr/>
            </a:pPr>
            <a:r>
              <a:rPr lang="ru-RU" sz="1800" b="1">
                <a:solidFill>
                  <a:srgbClr val="002060"/>
                </a:solidFill>
                <a:latin typeface="Times New Roman"/>
                <a:cs typeface="Times New Roman"/>
              </a:rPr>
              <a:t>«Управление образования Каменск-Уральского городского округа»</a:t>
            </a:r>
            <a:endParaRPr/>
          </a:p>
        </p:txBody>
      </p:sp>
      <p:sp>
        <p:nvSpPr>
          <p:cNvPr id="12" name="Подзаголовок 2"/>
          <p:cNvSpPr txBox="1"/>
          <p:nvPr/>
        </p:nvSpPr>
        <p:spPr bwMode="auto">
          <a:xfrm>
            <a:off x="2572190" y="4426118"/>
            <a:ext cx="9144000" cy="169947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  <a:defRPr/>
            </a:pPr>
            <a:endParaRPr lang="ru-RU" sz="1400" b="1" dirty="0"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 bwMode="auto">
          <a:xfrm>
            <a:off x="620222" y="1438372"/>
            <a:ext cx="1104020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5. Сведения о развитии дополнительного образования детей и взрослых: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а) численность населения, обучающегося по дополнительным общеобразовательным программам;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б) содержание образовательной деятельности и организация образовательного процесса по дополнительным общеобразовательным программам;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в) кадровое обеспечение организаций, осуществляющих образовательную деятельность в части реализации дополнительных общеобразовательных программ;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г) материально-техническое и информационное обеспечение организаций, осуществляющих образовательную деятельность в части реализации дополнительных общеобразовательных программ;</a:t>
            </a: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изменение сети организаций, осуществляющих образовательную деятельность по дополнительным общеобразовательным программам (в том числе ликвидация и реорганизация организаций, осуществляющих образовательную деятельность);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е) финансово-экономическая деятельность организаций, осуществляющих образовательную деятельность в части обеспечения реализации дополнительных общеобразовательных программ;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ж) структура организаций, осуществляющих образовательную деятельность, реализующих дополнительные общеобразовательные программы (в том числе характеристика филиалов);</a:t>
            </a:r>
          </a:p>
          <a:p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) создание безопасных условий при организации образовательного процесса в организациях, осуществляющих образовательную деятельность в части реализации дополнительных общеобразовательных программ;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и) учебные и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внеучебные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достижения лиц, обучающихся по программам дополнительного образования детей.</a:t>
            </a:r>
          </a:p>
          <a:p>
            <a:pPr marL="457200" indent="-457200">
              <a:buAutoNum type="arabicPeriod"/>
              <a:defRPr/>
            </a:pPr>
            <a:endParaRPr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382097" y="296470"/>
            <a:ext cx="476250" cy="77946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082297" y="296470"/>
            <a:ext cx="875662" cy="764832"/>
          </a:xfrm>
          <a:prstGeom prst="rect">
            <a:avLst/>
          </a:prstGeom>
          <a:noFill/>
        </p:spPr>
      </p:pic>
      <p:sp>
        <p:nvSpPr>
          <p:cNvPr id="10" name="Подзаголовок 2"/>
          <p:cNvSpPr txBox="1"/>
          <p:nvPr/>
        </p:nvSpPr>
        <p:spPr bwMode="auto">
          <a:xfrm>
            <a:off x="1476784" y="360556"/>
            <a:ext cx="9877015" cy="11824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ПЕРЕЧЕНЬ ОБЯЗАТЕЛЬНОЙ ИНФОРМАЦИИ О СИСТЕМЕ ОБРАЗОВАНИЯ, ПОДЛЕЖАЩЕЙ МОНИТОРИНГУ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(ПОСТАНОВЛЕНИЕ Правительства РФ от 5 августа 2013 № 662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 bwMode="auto">
          <a:xfrm>
            <a:off x="1881158" y="928670"/>
            <a:ext cx="84296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3" indent="-17463">
              <a:defRPr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Сопровождение педагога в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межаттестационный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период</a:t>
            </a:r>
          </a:p>
          <a:p>
            <a:pPr marL="17463" indent="-17463">
              <a:defRPr/>
            </a:pP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17463" indent="-17463">
              <a:defRPr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 качестве подготовке сведений о результатах профессиональной деятельности педагогических работников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382097" y="296470"/>
            <a:ext cx="476250" cy="77946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082297" y="296470"/>
            <a:ext cx="875662" cy="764832"/>
          </a:xfrm>
          <a:prstGeom prst="rect">
            <a:avLst/>
          </a:prstGeom>
          <a:noFill/>
        </p:spPr>
      </p:pic>
      <p:sp>
        <p:nvSpPr>
          <p:cNvPr id="10" name="Подзаголовок 2"/>
          <p:cNvSpPr txBox="1"/>
          <p:nvPr/>
        </p:nvSpPr>
        <p:spPr bwMode="auto">
          <a:xfrm>
            <a:off x="1476784" y="360556"/>
            <a:ext cx="9877015" cy="1182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24100" y="3071810"/>
            <a:ext cx="80724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Исключить риски неуспешного прохождения аттестации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Определить механизмы организации работы в ОО по предупреждению негативных сценариев при подаче документов педагогом для прохождения аттестации на КК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Помнить об ответственности (лично руководителю ОО) за качественную подготовку и своевременное предоставление ему информации о результатах профессиональной деятельности педагога по обязательным требованиям, зафиксированных в п. 35, 36 Порядка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 bwMode="auto">
          <a:xfrm>
            <a:off x="1952596" y="500042"/>
            <a:ext cx="95012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3" indent="-17463">
              <a:defRPr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Сопровождение педагога в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межаттестационный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период</a:t>
            </a:r>
          </a:p>
          <a:p>
            <a:pPr marL="17463" indent="-17463">
              <a:defRPr/>
            </a:pP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17463" indent="-17463">
              <a:defRPr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 качестве подготовке сведений о результатах профессиональной деятельности педагогических работников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382097" y="296470"/>
            <a:ext cx="476250" cy="77946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082297" y="296470"/>
            <a:ext cx="875662" cy="764832"/>
          </a:xfrm>
          <a:prstGeom prst="rect">
            <a:avLst/>
          </a:prstGeom>
          <a:noFill/>
        </p:spPr>
      </p:pic>
      <p:sp>
        <p:nvSpPr>
          <p:cNvPr id="10" name="Подзаголовок 2"/>
          <p:cNvSpPr txBox="1"/>
          <p:nvPr/>
        </p:nvSpPr>
        <p:spPr bwMode="auto">
          <a:xfrm>
            <a:off x="1476784" y="360556"/>
            <a:ext cx="9877015" cy="1182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38084" y="2143116"/>
            <a:ext cx="1150151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При подаче заявления посредством ЕПГУ заявитель размещает (пункт 28 Порядка аттестации, пункты 24 и 90 Регламента):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• заверенную руководителем ОО скан-копию документа, подтверждающего, что заявитель состоит в трудовых, служебных отношениях с организацией, осуществляющей образовательную деятельность, и выполняет обязанности по обучению, воспитанию обучающихся и (или) организации образовательной деятельности; </a:t>
            </a:r>
          </a:p>
          <a:p>
            <a:r>
              <a:rPr lang="ru-RU" dirty="0" smtClean="0"/>
              <a:t>• сведения об уровне образования (квалификации); </a:t>
            </a:r>
          </a:p>
          <a:p>
            <a:r>
              <a:rPr lang="ru-RU" dirty="0" smtClean="0"/>
              <a:t>• сведения о результатах профессиональной деятельности в организациях; </a:t>
            </a:r>
          </a:p>
          <a:p>
            <a:r>
              <a:rPr lang="ru-RU" dirty="0" smtClean="0"/>
              <a:t>• сведения об имеющихся квалификационных категориях; </a:t>
            </a:r>
          </a:p>
          <a:p>
            <a:r>
              <a:rPr lang="ru-RU" dirty="0" smtClean="0"/>
              <a:t>• документы, подтверждающие сведения об изменении фамилии, имени, отчества (при необходимости). </a:t>
            </a:r>
          </a:p>
          <a:p>
            <a:r>
              <a:rPr lang="ru-RU" dirty="0" smtClean="0"/>
              <a:t>Педагогические работники в свободной форме сообщают аттестационной комиссии (размещают на ЕПГУ) сведения о результатах своей профессиональной деятельности в организациях, основываясь на показателях, предусмотренных пунктами 35, 36 Порядка аттестации, а также размещают </a:t>
            </a:r>
            <a:r>
              <a:rPr lang="ru-RU" b="1" dirty="0" smtClean="0"/>
              <a:t>скан-копию сведений по п.п. 1, 2 пунктов 35, 36 Порядка аттестации, подготовленную руководителем ОО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Формат предъявления педагогами сведений о результатах своей профессиональной деятельности по определенной форме и объему Порядком аттестации не установлен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6712" y="357166"/>
            <a:ext cx="10826916" cy="557784"/>
          </a:xfrm>
        </p:spPr>
        <p:txBody>
          <a:bodyPr>
            <a:normAutofit fontScale="90000"/>
          </a:bodyPr>
          <a:lstStyle/>
          <a:p>
            <a:r>
              <a:rPr lang="ru-RU" b="1" spc="0" dirty="0" smtClean="0">
                <a:latin typeface="Times New Roman" pitchFamily="18" charset="0"/>
                <a:cs typeface="Times New Roman" pitchFamily="18" charset="0"/>
              </a:rPr>
              <a:t>Статья 20. Экспериментальная и инновационная деятельность в сфере образования (Федеральный Закон от 29.12.2012 № 273-ФЗ «Об образовании в РФ»)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238084" y="1214422"/>
            <a:ext cx="11715832" cy="447992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/>
              <a:t>1. Экспериментальная и инновационная деятельность в сфере образования осуществляется в целях обеспечения модернизации и развития системы образования с учетом основных направлений социально-экономического развития Российской Федерации и приоритетов научно-технологического развития Российской Федерации.(часть 1 в ред. Федерального </a:t>
            </a:r>
            <a:r>
              <a:rPr lang="ru-RU" sz="1400" dirty="0" smtClean="0">
                <a:hlinkClick r:id="rId2"/>
              </a:rPr>
              <a:t>закона</a:t>
            </a:r>
            <a:r>
              <a:rPr lang="ru-RU" sz="1400" dirty="0" smtClean="0"/>
              <a:t> от 24.06.2023 N 264-ФЗ)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/>
              <a:t>2. Экспериментальная деятельность направлена </a:t>
            </a:r>
            <a:r>
              <a:rPr lang="ru-RU" sz="1400" b="1" dirty="0" smtClean="0"/>
              <a:t>на разработку, апробацию и внедрение новых образовательных программ, образовательных технологий, образовательных ресурсов, </a:t>
            </a:r>
            <a:r>
              <a:rPr lang="ru-RU" sz="1400" dirty="0" smtClean="0"/>
              <a:t>новых инструментов организационно-правового и финансово-экономического обеспечения системы образования и осуществляется в форме экспериментов, </a:t>
            </a:r>
            <a:r>
              <a:rPr lang="ru-RU" sz="1400" u="sng" dirty="0" smtClean="0">
                <a:hlinkClick r:id="rId3"/>
              </a:rPr>
              <a:t>порядок</a:t>
            </a:r>
            <a:r>
              <a:rPr lang="ru-RU" sz="1400" dirty="0" smtClean="0"/>
              <a:t> и условия проведения которых определяются Правительством Российской Федерации. В случае, если экспериментами предусматривается иное перераспределение полномочий между федеральными органами государственной власти, органами государственной власти субъектов Российской Федерации и органами местного самоуправления муниципальных районов, муниципальных округов и городских округов в сфере образования, чем установлено настоящим Федеральным законом, порядок и условия проведения таких экспериментов определяются отдельными федеральными законами.(в ред. Федеральных законов от 24.06.2023 </a:t>
            </a:r>
            <a:r>
              <a:rPr lang="ru-RU" sz="1400" dirty="0" smtClean="0">
                <a:hlinkClick r:id="rId2"/>
              </a:rPr>
              <a:t>N 264-ФЗ</a:t>
            </a:r>
            <a:r>
              <a:rPr lang="ru-RU" sz="1400" dirty="0" smtClean="0"/>
              <a:t>, от 28.02.2025 </a:t>
            </a:r>
            <a:r>
              <a:rPr lang="ru-RU" sz="1400" dirty="0" smtClean="0">
                <a:hlinkClick r:id="rId4"/>
              </a:rPr>
              <a:t>N 29-ФЗ</a:t>
            </a:r>
            <a:r>
              <a:rPr lang="ru-RU" sz="1400" dirty="0" smtClean="0"/>
              <a:t>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/>
              <a:t>3. Инновационная деятельность ориентирована </a:t>
            </a:r>
            <a:r>
              <a:rPr lang="ru-RU" sz="1400" b="1" dirty="0" smtClean="0"/>
              <a:t>на разработку, апробацию и внедрение новых учебников и разработанных в комплекте с ними учебных пособий, на совершенствование научного, учебно-методического обеспечения системы образования </a:t>
            </a:r>
            <a:r>
              <a:rPr lang="ru-RU" sz="1400" dirty="0" smtClean="0"/>
              <a:t>и осуществляется в форме реализации </a:t>
            </a:r>
            <a:r>
              <a:rPr lang="ru-RU" sz="1400" b="1" dirty="0" smtClean="0"/>
              <a:t>инновационных проектов и программ организациями</a:t>
            </a:r>
            <a:r>
              <a:rPr lang="ru-RU" sz="1400" dirty="0" smtClean="0"/>
              <a:t>, осуществляющими образовательную деятельность, и иными действующими в сфере образования организациями, а также их объединениями.(часть 3 в ред. Федерального </a:t>
            </a:r>
            <a:r>
              <a:rPr lang="ru-RU" sz="1400" dirty="0" smtClean="0">
                <a:hlinkClick r:id="rId2"/>
              </a:rPr>
              <a:t>закона</a:t>
            </a:r>
            <a:r>
              <a:rPr lang="ru-RU" sz="1400" dirty="0" smtClean="0"/>
              <a:t> от 24.06.2023 N 264-ФЗ)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dirty="0" smtClean="0"/>
              <a:t>3.1. При осуществлении экспериментальной и инновационной деятельности в сфере образования должны быть обеспечены соблюдение прав и законных интересов участников образовательных отношений, предоставление и получение образования, уровень и качество которого не могут быть ниже требований, установленных федеральным государственным образовательным стандартом, федеральными государственными требованиями, образовательным стандартом.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2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67B645E-C5E5-4727-B977-D372A0AA71D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428604"/>
            <a:ext cx="10826916" cy="557784"/>
          </a:xfrm>
        </p:spPr>
        <p:txBody>
          <a:bodyPr>
            <a:normAutofit fontScale="90000"/>
          </a:bodyPr>
          <a:lstStyle/>
          <a:p>
            <a:r>
              <a:rPr lang="ru-RU" b="1" spc="0" dirty="0" smtClean="0">
                <a:latin typeface="Times New Roman" pitchFamily="18" charset="0"/>
                <a:cs typeface="Times New Roman" pitchFamily="18" charset="0"/>
              </a:rPr>
              <a:t>Статья 20. Экспериментальная и инновационная деятельность в сфере образования (Федеральный Закон от 29.12.2012 № 273-ФЗ «Об образовании в РФ»)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238084" y="1536827"/>
            <a:ext cx="11715832" cy="447992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200" dirty="0" smtClean="0"/>
              <a:t>4. </a:t>
            </a:r>
            <a:r>
              <a:rPr lang="ru-RU" sz="1400" dirty="0" smtClean="0"/>
              <a:t>В целях создания условий </a:t>
            </a:r>
            <a:r>
              <a:rPr lang="ru-RU" sz="1400" b="1" dirty="0" smtClean="0"/>
              <a:t>для реализации инновационных проектов и программ, имеющих существенное значение для обеспечения развития </a:t>
            </a:r>
            <a:r>
              <a:rPr lang="ru-RU" sz="1400" u="sng" dirty="0" smtClean="0"/>
              <a:t>системы образования, организации</a:t>
            </a:r>
            <a:r>
              <a:rPr lang="ru-RU" sz="1400" dirty="0" smtClean="0"/>
              <a:t>, указанные в </a:t>
            </a:r>
            <a:r>
              <a:rPr lang="ru-RU" sz="1400" u="sng" dirty="0" smtClean="0">
                <a:hlinkClick r:id="rId2"/>
              </a:rPr>
              <a:t>части 3</a:t>
            </a:r>
            <a:r>
              <a:rPr lang="ru-RU" sz="1400" dirty="0" smtClean="0"/>
              <a:t> настоящей статьи и реализующие указанные инновационные проекты и программы, признаются </a:t>
            </a:r>
            <a:r>
              <a:rPr lang="ru-RU" sz="1400" b="1" dirty="0" smtClean="0"/>
              <a:t>федеральными или региональными инновационными площадками </a:t>
            </a:r>
            <a:r>
              <a:rPr lang="ru-RU" sz="1400" dirty="0" smtClean="0"/>
              <a:t>и составляют инновационную инфраструктуру в системе образования. </a:t>
            </a:r>
            <a:r>
              <a:rPr lang="ru-RU" sz="1400" u="sng" dirty="0" smtClean="0">
                <a:hlinkClick r:id="rId3"/>
              </a:rPr>
              <a:t>Порядок</a:t>
            </a:r>
            <a:r>
              <a:rPr lang="ru-RU" sz="1400" dirty="0" smtClean="0"/>
              <a:t> формирования и функционирования инновационной инфраструктуры в системе образования (в том числе </a:t>
            </a:r>
            <a:r>
              <a:rPr lang="ru-RU" sz="1400" u="sng" dirty="0" smtClean="0">
                <a:hlinkClick r:id="rId4"/>
              </a:rPr>
              <a:t>порядок</a:t>
            </a:r>
            <a:r>
              <a:rPr lang="ru-RU" sz="1400" dirty="0" smtClean="0"/>
              <a:t> признания организации федеральной инновационной площадкой, порядок реализации инновационных проектов и программ) устанавливается федеральным органом исполнительной власти, осуществляющим функции по выработке и реализации государственной политики и нормативно-правовому регулированию в сфере высшего образования, по согласованию с федеральным органом исполнительной власти, осуществляющим функции по выработке и реализации государственной политики и нормативно-правовому регулированию в сфере общего образования. </a:t>
            </a:r>
            <a:r>
              <a:rPr lang="ru-RU" sz="1400" u="sng" dirty="0" smtClean="0">
                <a:hlinkClick r:id="rId5"/>
              </a:rPr>
              <a:t>Перечень</a:t>
            </a:r>
            <a:r>
              <a:rPr lang="ru-RU" sz="1400" dirty="0" smtClean="0"/>
              <a:t> федеральных инновационных площадок устанавливается федеральным органом исполнительной власти, осуществляющим функции по выработке и реализации государственной политики и нормативно-правовому регулированию в сфере общего образования, и федеральным органом исполнительной власти, осуществляющим функции по выработке и реализации государственной политики и нормативно-правовому регулированию в сфере высшего образования, в соответствии с установленной сферой ведения. Порядок признания организаций региональными инновационными площадками устанавливается органами государственной власти субъектов Российской Федерации по согласованию с федеральным органом исполнительной власти, осуществляющим функции по выработке и реализации государственной политики и нормативно-правовому регулированию в сфере общего образования.(в ред. Федеральных законов от 26.07.2019 </a:t>
            </a:r>
            <a:r>
              <a:rPr lang="ru-RU" sz="1400" dirty="0" smtClean="0">
                <a:hlinkClick r:id="rId6"/>
              </a:rPr>
              <a:t>N 232-ФЗ</a:t>
            </a:r>
            <a:r>
              <a:rPr lang="ru-RU" sz="1400" dirty="0" smtClean="0"/>
              <a:t>, от 24.09.2022 </a:t>
            </a:r>
            <a:r>
              <a:rPr lang="ru-RU" sz="1400" dirty="0" smtClean="0">
                <a:hlinkClick r:id="rId7"/>
              </a:rPr>
              <a:t>N 371-ФЗ</a:t>
            </a:r>
            <a:r>
              <a:rPr lang="ru-RU" sz="1400" dirty="0" smtClean="0"/>
              <a:t>, от 24.06.2023 </a:t>
            </a:r>
            <a:r>
              <a:rPr lang="ru-RU" sz="1400" dirty="0" smtClean="0">
                <a:hlinkClick r:id="rId8"/>
              </a:rPr>
              <a:t>N 264-ФЗ</a:t>
            </a:r>
            <a:r>
              <a:rPr lang="ru-RU" sz="1400" dirty="0" smtClean="0"/>
              <a:t>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67B645E-C5E5-4727-B977-D372A0AA71D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file"/>
              </a:rPr>
              <a:t>Изменения в областное соглашение между МОСО и Свердловской областной организации Профсоюза на 2024-2026 г.г.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67B645E-C5E5-4727-B977-D372A0AA71D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 bwMode="auto">
          <a:xfrm>
            <a:off x="2261041" y="231596"/>
            <a:ext cx="9000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Рекомендации:</a:t>
            </a:r>
            <a:endParaRPr sz="36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382097" y="296470"/>
            <a:ext cx="476250" cy="77946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082297" y="296470"/>
            <a:ext cx="875662" cy="764832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809588" y="917912"/>
            <a:ext cx="1085857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Обеспечить постоянное сопровождение педагога, проведение мероприятий по исключению рисков  неуспешного прохождения  аттестации педагогическими  работниками 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Руководителям образовательных организаций обеспечить своевременную и качественную подготовку сведений по п.п. 1, 2 пунктов 35, 36 Порядка аттестации: </a:t>
            </a:r>
          </a:p>
          <a:p>
            <a:pPr marL="342900" indent="-3429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1) сведений о результатах освоения обучающимися образовательных программ, в том числе в области искусств, физической культуры и спорта, по итогам мониторингов и иных форм контроля, проводимых организацией; </a:t>
            </a:r>
          </a:p>
          <a:p>
            <a:pPr marL="342900" indent="-34290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2) сведений о результатах освоения обучающимися образовательных программ по итогам мониторинга системы образования, проводимого в порядке , установленном Правительством Российской Федерации (постановление Правительства Российской Федерации от 05.08.2013 № 662);</a:t>
            </a:r>
          </a:p>
          <a:p>
            <a:pPr marL="342900" indent="-342900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1588" indent="15875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Организовать работу в образовательных организациях с педагогическими работниками в части предупреждения негативных сценариев при подаче педагогами документов на аттестацию;</a:t>
            </a:r>
          </a:p>
          <a:p>
            <a:pPr marL="1588" indent="15875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1588" indent="15875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Организовать информационно-разъяснительную работу с педагогами по повышению качества подготовки сведений о результатах свой профессиональной деятельности.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606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 bwMode="auto">
          <a:xfrm>
            <a:off x="2024034" y="1428736"/>
            <a:ext cx="750099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3" indent="-17463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Исключение информационно-аналитической справки работодателя как обязательного документа при прохождении аттестации (исключение дублирования информации в документах заявителя и ОО) </a:t>
            </a:r>
          </a:p>
          <a:p>
            <a:pPr marL="17463" indent="-17463"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17463" indent="-17463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Изменение подходов к фиксированию результатов профессиональной деятельности  педагогических работников: переход от баллов к оценке в формате наличие/ отсутствие результата </a:t>
            </a:r>
          </a:p>
          <a:p>
            <a:pPr marL="17463" indent="-17463">
              <a:defRPr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17463" indent="-17463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 сопровождении педагога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межаттестационный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период</a:t>
            </a:r>
          </a:p>
          <a:p>
            <a:pPr marL="17463" indent="-17463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7463" indent="-17463"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 качестве подготовке сведений о результатах профессиональной деятельности педагогических работников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sz="20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382097" y="296470"/>
            <a:ext cx="476250" cy="77946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082297" y="296470"/>
            <a:ext cx="875662" cy="764832"/>
          </a:xfrm>
          <a:prstGeom prst="rect">
            <a:avLst/>
          </a:prstGeom>
          <a:noFill/>
        </p:spPr>
      </p:pic>
      <p:sp>
        <p:nvSpPr>
          <p:cNvPr id="10" name="Подзаголовок 2"/>
          <p:cNvSpPr txBox="1"/>
          <p:nvPr/>
        </p:nvSpPr>
        <p:spPr bwMode="auto">
          <a:xfrm>
            <a:off x="1476784" y="360556"/>
            <a:ext cx="9877015" cy="1182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213097" y="2762908"/>
            <a:ext cx="1810937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defRPr/>
            </a:pPr>
            <a:r>
              <a:rPr lang="ru-RU" sz="8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</a:rPr>
              <a:t>!!!</a:t>
            </a:r>
            <a:endParaRPr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9596462" y="2857496"/>
            <a:ext cx="2021411" cy="1357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defRPr/>
            </a:pPr>
            <a:r>
              <a:rPr lang="ru-RU" sz="8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</a:rPr>
              <a:t>!!!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 bwMode="auto">
          <a:xfrm>
            <a:off x="1952596" y="285728"/>
            <a:ext cx="10001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4000" b="1" dirty="0" smtClean="0">
                <a:solidFill>
                  <a:srgbClr val="002060"/>
                </a:solidFill>
                <a:latin typeface="Times New Roman"/>
                <a:cs typeface="Times New Roman"/>
              </a:rPr>
              <a:t>Результаты аттестации  за 2025 год (ДОУ)</a:t>
            </a:r>
            <a:endParaRPr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382097" y="296470"/>
            <a:ext cx="476250" cy="77946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082297" y="296470"/>
            <a:ext cx="875662" cy="764832"/>
          </a:xfrm>
          <a:prstGeom prst="rect">
            <a:avLst/>
          </a:prstGeom>
          <a:noFill/>
        </p:spPr>
      </p:pic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166778" y="1285856"/>
          <a:ext cx="9644131" cy="5066948"/>
        </p:xfrm>
        <a:graphic>
          <a:graphicData uri="http://schemas.openxmlformats.org/drawingml/2006/table">
            <a:tbl>
              <a:tblPr/>
              <a:tblGrid>
                <a:gridCol w="1928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8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8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8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96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18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Период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Всего процедур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Положительное решение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Отрицательное решение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Доля отрицательных решений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Январь 2025 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Февраль 2025 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Март 2025 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Апрель 2025 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6,25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Май 2025 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9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Июнь 2025 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9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Сентябрь 2025 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9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Октябрь 2025 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9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Ноябрь 2025 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9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Декабрь 2025 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9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235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234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0,42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35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 bwMode="auto">
          <a:xfrm>
            <a:off x="1952596" y="285728"/>
            <a:ext cx="10001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4000" b="1" dirty="0" smtClean="0">
                <a:solidFill>
                  <a:srgbClr val="002060"/>
                </a:solidFill>
                <a:latin typeface="Times New Roman"/>
                <a:cs typeface="Times New Roman"/>
              </a:rPr>
              <a:t>Результаты аттестации  за 2025 год (ООУ)</a:t>
            </a:r>
            <a:endParaRPr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382097" y="296470"/>
            <a:ext cx="476250" cy="77946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082297" y="296470"/>
            <a:ext cx="875662" cy="764832"/>
          </a:xfrm>
          <a:prstGeom prst="rect">
            <a:avLst/>
          </a:prstGeom>
          <a:noFill/>
        </p:spPr>
      </p:pic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166778" y="1285856"/>
          <a:ext cx="9644131" cy="5066948"/>
        </p:xfrm>
        <a:graphic>
          <a:graphicData uri="http://schemas.openxmlformats.org/drawingml/2006/table">
            <a:tbl>
              <a:tblPr/>
              <a:tblGrid>
                <a:gridCol w="1928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8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8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8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96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18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Период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Всего процедур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Положительное решение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Отрицательное решение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Доля отрицательных решений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Январь 2025 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Февраль 2025 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Март 2025 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Апрель 2025 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7,7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Май 2025 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9,1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9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Июнь 2025 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9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Сентябрь 2025 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9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Октябрь 2025 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9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Ноябрь 2025 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9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Декабрь 2025 г.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9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 smtClean="0">
                          <a:latin typeface="Calibri"/>
                          <a:ea typeface="Times New Roman"/>
                          <a:cs typeface="Times New Roman"/>
                        </a:rPr>
                        <a:t>221</a:t>
                      </a:r>
                      <a:endParaRPr lang="ru-RU" sz="2000" b="1" i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219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0,9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35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 bwMode="auto">
          <a:xfrm>
            <a:off x="2024034" y="428604"/>
            <a:ext cx="95012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3" indent="-17463"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Исключение информационно-аналитической справки работодателя как обязательного документа при прохождении аттестации (исключение дублирования информации в документах заявителя и ОО)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382097" y="296470"/>
            <a:ext cx="476250" cy="77946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082297" y="296470"/>
            <a:ext cx="875662" cy="764832"/>
          </a:xfrm>
          <a:prstGeom prst="rect">
            <a:avLst/>
          </a:prstGeom>
          <a:noFill/>
        </p:spPr>
      </p:pic>
      <p:sp>
        <p:nvSpPr>
          <p:cNvPr id="10" name="Подзаголовок 2"/>
          <p:cNvSpPr txBox="1"/>
          <p:nvPr/>
        </p:nvSpPr>
        <p:spPr bwMode="auto">
          <a:xfrm>
            <a:off x="1476784" y="360556"/>
            <a:ext cx="9877015" cy="1182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80960" y="1357298"/>
            <a:ext cx="102156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Административный регламент предоставления Министерством образования и молодежной политики Свердловской области государственной услуги «Аттестация педагогических работников организаций, осуществляющих образовательную деятельность и находящихся в ведении субъекта Российской Федерации, педагогических работников муниципальных и частных организаций, осуществляющих образовательную деятельность» (приказ от 02.12.2022 № 1144-Д с изменениями)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52662" y="3143248"/>
            <a:ext cx="928694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Руководитель ОО обеспечивает своевременную и качественную подготовку: </a:t>
            </a:r>
          </a:p>
          <a:p>
            <a:r>
              <a:rPr lang="ru-RU" dirty="0" smtClean="0"/>
              <a:t> 1) сведений о результатах освоения обучающимися образовательных программ, в том числе в области искусств, физической культуры и спорта, по итогам мониторингов и иных форм контроля, проводимых организацией; </a:t>
            </a:r>
          </a:p>
          <a:p>
            <a:r>
              <a:rPr lang="ru-RU" dirty="0" smtClean="0"/>
              <a:t> 2) сведений о результатах освоения обучающимися образовательных программ по итогам мониторинга системы образования, проводимого в порядке, установленном Правительством Российской Федерации (постановление Правительством Российской Федерации от 05.08.2013 № 662) (далее – сведения по п.п. 1, 2 пунктов 35, 36 Порядка аттестации). </a:t>
            </a:r>
          </a:p>
          <a:p>
            <a:r>
              <a:rPr lang="ru-RU" b="1" i="1" dirty="0" smtClean="0"/>
              <a:t>Сведения по п.п. 1, 2 пунктов 35, 36 Порядка аттестации оформляются на официальном бланке образовательной организации и заверяются руководителем ОО.</a:t>
            </a:r>
            <a:endParaRPr lang="ru-RU" b="1" i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 bwMode="auto">
          <a:xfrm>
            <a:off x="2452662" y="357166"/>
            <a:ext cx="87868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3" indent="-17463">
              <a:defRPr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Изменение подходов к фиксированию результатов профессиональной деятельности  педагогических работников: переход от баллов к оценке </a:t>
            </a:r>
            <a:b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в формате наличие / отсутствие результата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382097" y="296470"/>
            <a:ext cx="476250" cy="77946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082297" y="296470"/>
            <a:ext cx="875662" cy="764832"/>
          </a:xfrm>
          <a:prstGeom prst="rect">
            <a:avLst/>
          </a:prstGeom>
          <a:noFill/>
        </p:spPr>
      </p:pic>
      <p:sp>
        <p:nvSpPr>
          <p:cNvPr id="10" name="Подзаголовок 2"/>
          <p:cNvSpPr txBox="1"/>
          <p:nvPr/>
        </p:nvSpPr>
        <p:spPr bwMode="auto">
          <a:xfrm>
            <a:off x="1476784" y="360556"/>
            <a:ext cx="9877015" cy="1182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09588" y="2285992"/>
            <a:ext cx="90011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hlinkClick r:id="rId4" action="ppaction://hlinkfile"/>
              </a:rPr>
              <a:t>Дошкольные образовательные организации</a:t>
            </a:r>
            <a:endParaRPr lang="ru-RU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2166910" y="3429000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hlinkClick r:id="rId5" action="ppaction://hlinkfile"/>
              </a:rPr>
              <a:t>Общеобразовательные организации</a:t>
            </a:r>
            <a:endParaRPr lang="ru-RU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3452794" y="4929198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hlinkClick r:id="rId6" action="ppaction://hlinkfile"/>
              </a:rPr>
              <a:t>Учреждения дополнительного образования</a:t>
            </a:r>
            <a:endParaRPr lang="ru-RU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1166778" y="5857892"/>
            <a:ext cx="59293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7" action="ppaction://hlinkfile"/>
              </a:rPr>
              <a:t>Требования к качеству предъявляемых педагогом результатам профессиональной деятельности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Формы оценки: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841248" y="1536827"/>
            <a:ext cx="9112404" cy="4479925"/>
          </a:xfrm>
        </p:spPr>
        <p:txBody>
          <a:bodyPr/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Дошкольные образовательные организации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  <a:hlinkClick r:id="rId3" action="ppaction://hlinkfile"/>
              </a:rPr>
              <a:t>Общеобразовательные организации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  <a:hlinkClick r:id="rId4" action="ppaction://hlinkfile"/>
              </a:rPr>
              <a:t>Организации дополнительного образования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67B645E-C5E5-4727-B977-D372A0AA71D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 bwMode="auto">
          <a:xfrm>
            <a:off x="620222" y="1438372"/>
            <a:ext cx="11040207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 </a:t>
            </a:r>
          </a:p>
          <a:p>
            <a:r>
              <a:rPr lang="ru-RU" b="1" dirty="0" smtClean="0"/>
              <a:t>1. Сведения о развитии дошкольного образования:</a:t>
            </a:r>
          </a:p>
          <a:p>
            <a:r>
              <a:rPr lang="ru-RU" dirty="0" smtClean="0"/>
              <a:t>а) уровень доступности дошкольного образования и численность населения, получающего дошкольное образование;</a:t>
            </a:r>
          </a:p>
          <a:p>
            <a:r>
              <a:rPr lang="ru-RU" dirty="0" smtClean="0"/>
              <a:t>б) </a:t>
            </a:r>
            <a:r>
              <a:rPr lang="ru-RU" b="1" dirty="0" smtClean="0"/>
              <a:t>содержание образовательной деятельности и организация образовательного процесса по образовательным программам дошкольного образования;</a:t>
            </a:r>
          </a:p>
          <a:p>
            <a:r>
              <a:rPr lang="ru-RU" dirty="0" smtClean="0"/>
              <a:t>в) кадровое обеспечение дошкольных образовательных организаций и оценка уровня заработной платы педагогических работников;</a:t>
            </a:r>
          </a:p>
          <a:p>
            <a:r>
              <a:rPr lang="ru-RU" dirty="0" smtClean="0"/>
              <a:t>г) материально-техническое и информационное обеспечение дошкольных образовательных организаций;</a:t>
            </a:r>
          </a:p>
          <a:p>
            <a:r>
              <a:rPr lang="ru-RU" sz="2000" b="1" dirty="0" err="1" smtClean="0"/>
              <a:t>д</a:t>
            </a:r>
            <a:r>
              <a:rPr lang="ru-RU" sz="2000" b="1" dirty="0" smtClean="0"/>
              <a:t>) условия получения дошкольного образования лицами с ограниченными возможностями здоровья и инвалидами;</a:t>
            </a:r>
          </a:p>
          <a:p>
            <a:r>
              <a:rPr lang="ru-RU" sz="2000" b="1" dirty="0" smtClean="0"/>
              <a:t>е) состояние здоровья лиц, обучающихся по программам дошкольного образования;</a:t>
            </a:r>
          </a:p>
          <a:p>
            <a:r>
              <a:rPr lang="ru-RU" dirty="0" smtClean="0"/>
              <a:t>ж) изменение сети дошкольных образовательных организаций (в том числе ликвидация и реорганизация организаций, осуществляющих образовательную деятельность);</a:t>
            </a:r>
          </a:p>
          <a:p>
            <a:r>
              <a:rPr lang="ru-RU" dirty="0" err="1" smtClean="0"/>
              <a:t>з</a:t>
            </a:r>
            <a:r>
              <a:rPr lang="ru-RU" dirty="0" smtClean="0"/>
              <a:t>) финансово-экономическая деятельность дошкольных образовательных организаций;</a:t>
            </a:r>
          </a:p>
          <a:p>
            <a:r>
              <a:rPr lang="ru-RU" dirty="0" smtClean="0"/>
              <a:t>и) создание безопасных условий при организации образовательного процесса в дошкольных образовательных организациях.</a:t>
            </a:r>
          </a:p>
          <a:p>
            <a:pPr marL="457200" indent="-457200">
              <a:buAutoNum type="arabicPeriod"/>
              <a:defRPr/>
            </a:pPr>
            <a:endParaRPr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382097" y="296470"/>
            <a:ext cx="476250" cy="77946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082297" y="296470"/>
            <a:ext cx="875662" cy="764832"/>
          </a:xfrm>
          <a:prstGeom prst="rect">
            <a:avLst/>
          </a:prstGeom>
          <a:noFill/>
        </p:spPr>
      </p:pic>
      <p:sp>
        <p:nvSpPr>
          <p:cNvPr id="10" name="Подзаголовок 2"/>
          <p:cNvSpPr txBox="1"/>
          <p:nvPr/>
        </p:nvSpPr>
        <p:spPr bwMode="auto">
          <a:xfrm>
            <a:off x="1476784" y="360556"/>
            <a:ext cx="9877015" cy="11824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ПЕРЕЧЕНЬ ОБЯЗАТЕЛЬНОЙ ИНФОРМАЦИИ О СИСТЕМЕ ОБРАЗОВАНИЯ, ПОДЛЕЖАЩЕЙ МОНИТОРИНГУ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(ПОСТАНОВЛЕНИЕ Правительства РФ от 5 августа 2013 № 662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fld id="{B67B645E-C5E5-4727-B977-D372A0AA71D9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 bwMode="auto">
          <a:xfrm>
            <a:off x="620222" y="1438372"/>
            <a:ext cx="1157177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2. Сведения о развитии начального общего образования, основного общего образования и среднего общего образования: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а) уровень доступности начального общего образования, основного общего образования и среднего общего образования и численность населения, получающего начальное общее, основное общее и среднее общее образование;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б) содержание образовательной деятельности и организация образовательного процесса по образовательным программам начального общего образования, основного общего образования и среднего общего образования;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в) кадровое обеспечение общеобразовательных организаций, иных организаций, осуществляющих образовательную деятельность в части реализации основных общеобразовательных программ, а также оценка уровня заработной платы педагогических работников;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г) материально-техническое и информационное обеспечение общеобразовательных организаций, а также иных организаций, осуществляющих образовательную деятельность в части реализации основных общеобразовательных программ;</a:t>
            </a:r>
          </a:p>
          <a:p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) условия получения начального общего, основного общего и среднего общего образования лицами с ограниченными возможностями здоровья и инвалидами;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е) результаты аттестации лиц, обучающихся по образовательным программам начального общего образования, основного общего образования и среднего общего образования;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ж) состояние здоровья лиц, обучающихся по основным общеобразовательным программам,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здоровьесберегающие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условия, условия организации физкультурно-оздоровительной и спортивной работы в общеобразовательных организациях, а также в иных организациях, осуществляющих образовательную деятельность в части реализации основных общеобразовательных программ;</a:t>
            </a:r>
          </a:p>
          <a:p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) изменение сети организаций, осуществляющих образовательную деятельность по основным общеобразовательным программам (в том числе ликвидация и реорганизация организаций, осуществляющих образовательную деятельность);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и) финансово-экономическая деятельность общеобразовательных организаций, а также иных организаций, осуществляющих образовательную деятельность в части реализации основных общеобразовательных программ;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к) создание безопасных условий при организации образовательного процесса в общеобразовательных организациях.</a:t>
            </a:r>
          </a:p>
          <a:p>
            <a:pPr marL="457200" indent="-457200">
              <a:buAutoNum type="arabicPeriod"/>
              <a:defRPr/>
            </a:pPr>
            <a:endParaRPr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382097" y="296470"/>
            <a:ext cx="476250" cy="77946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082297" y="296470"/>
            <a:ext cx="875662" cy="764832"/>
          </a:xfrm>
          <a:prstGeom prst="rect">
            <a:avLst/>
          </a:prstGeom>
          <a:noFill/>
        </p:spPr>
      </p:pic>
      <p:sp>
        <p:nvSpPr>
          <p:cNvPr id="10" name="Подзаголовок 2"/>
          <p:cNvSpPr txBox="1"/>
          <p:nvPr/>
        </p:nvSpPr>
        <p:spPr bwMode="auto">
          <a:xfrm>
            <a:off x="1476784" y="360556"/>
            <a:ext cx="9877015" cy="11824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ПЕРЕЧЕНЬ ОБЯЗАТЕЛЬНОЙ ИНФОРМАЦИИ О СИСТЕМЕ ОБРАЗОВАНИЯ, ПОДЛЕЖАЩЕЙ МОНИТОРИНГУ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(ПОСТАНОВЛЕНИЕ Правительства РФ от 5 августа 2013 № 662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</TotalTime>
  <Words>1558</Words>
  <Application>Microsoft Office PowerPoint</Application>
  <DocSecurity>0</DocSecurity>
  <PresentationFormat>Широкоэкранный</PresentationFormat>
  <Paragraphs>239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Формы оценки: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Статья 20. Экспериментальная и инновационная деятельность в сфере образования (Федеральный Закон от 29.12.2012 № 273-ФЗ «Об образовании в РФ») </vt:lpstr>
      <vt:lpstr>Статья 20. Экспериментальная и инновационная деятельность в сфере образования (Федеральный Закон от 29.12.2012 № 273-ФЗ «Об образовании в РФ»)  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Пользователь</dc:creator>
  <cp:keywords/>
  <dc:description/>
  <cp:lastModifiedBy>Пользователь</cp:lastModifiedBy>
  <cp:revision>32</cp:revision>
  <dcterms:modified xsi:type="dcterms:W3CDTF">2025-12-10T04:56:15Z</dcterms:modified>
  <cp:category/>
  <dc:identifier/>
  <cp:contentStatus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