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  <p:sldMasterId id="2147483671" r:id="rId11"/>
  </p:sldMasterIdLst>
  <p:notesMasterIdLst>
    <p:notesMasterId r:id="rId26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7" r:id="rId22"/>
    <p:sldId id="268" r:id="rId23"/>
    <p:sldId id="269" r:id="rId24"/>
    <p:sldId id="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71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72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3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A8209B6-A893-4BE4-B1B4-DCD87D05D7A6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05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t>Коллеги, давайте, сделаем перерыв 10 минут и после ответов на вопросы (пишем в чат во время перерыва) по ЭПП</a:t>
            </a: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+mn-lt"/>
                <a:ea typeface="+mn-ea"/>
              </a:rPr>
              <a:t>После ответов на вопросы 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+mn-lt"/>
                <a:ea typeface="+mn-ea"/>
              </a:rPr>
              <a:t>Переходим к Практикуму по нормативным документам.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1FC97E-38AE-4E1C-81CC-12DAC4284DD4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t>14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781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3940B1-0F85-45AD-8571-18729549F78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2129BC8-4ADC-4C70-A22B-25E67085BE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A52CE114-7C69-404D-B6A5-4DDF9136C42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82CD5056-D8CB-4DF5-8F4B-C2425F6526C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1BF230B1-3953-4CF1-A4CB-A9E962F438A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95B29A04-3A5E-4C45-B412-767C13856A4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2C6A7D6-6211-49D9-9E0C-9FD93D61EBB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9949D77-38D9-4584-A531-4FDED82641E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B0D84E5-7F85-40BA-8078-1EFF4059F65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7D7FC3-813B-4FBC-A237-654FFB187E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FFB56DE-6D49-4E80-8B8F-DCD3FF066E9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BB8CC5E-D5BC-481E-B144-4A6572E5A26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C0E7458-4CFC-48DA-92ED-13DDF46C0FF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D65210B-55D5-4D63-B6C8-F5977870012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5E1877-390D-4497-B832-E05F78EDF231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72B6A1-F520-49D4-932B-ADDFE9DC4229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A1B00F-FC0B-4FD1-9C33-5806A4A0A68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84C577-7850-4887-ACE6-FE5228F5C70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9CEDA2-0D18-4875-A5A7-FCC05658211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900353-520A-4DC0-8EBD-F0AFD4DE7539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0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4DB22D-EFBE-4850-B0B4-AE160D0E5B5E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6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B71F2B-9177-483D-9AA8-B7E49978120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DD9616-4108-4BB5-A09C-2ED388824C8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5B2584-DE13-4E3F-8FCD-9E09DB81C6B6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454184-E287-4C92-8573-7E861E7219E6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amcirro@mail.ru" TargetMode="External"/><Relationship Id="rId7" Type="http://schemas.openxmlformats.org/officeDocument/2006/relationships/image" Target="../media/image26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3880" y="1458000"/>
            <a:ext cx="9777960" cy="196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u="none" strike="noStrike">
                <a:solidFill>
                  <a:schemeClr val="dk1"/>
                </a:solidFill>
                <a:uFillTx/>
                <a:latin typeface="Calibri Light"/>
              </a:rPr>
              <a:t>\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1523880" y="3995280"/>
            <a:ext cx="9654480" cy="234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Тарасова Ирина Александровна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u="none" strike="noStrike">
                <a:solidFill>
                  <a:schemeClr val="dk1"/>
                </a:solidFill>
                <a:uFillTx/>
                <a:latin typeface="Calibri"/>
              </a:rPr>
              <a:t>заведующий отделом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u="none" strike="noStrike">
                <a:solidFill>
                  <a:schemeClr val="dk1"/>
                </a:solidFill>
                <a:uFillTx/>
                <a:latin typeface="Calibri"/>
              </a:rPr>
              <a:t>организации и сопровождения аттестации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u="none" strike="noStrike">
                <a:solidFill>
                  <a:schemeClr val="dk1"/>
                </a:solidFill>
                <a:uFillTx/>
                <a:latin typeface="Calibri"/>
              </a:rPr>
              <a:t>работников системы образования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u="none" strike="noStrike">
                <a:solidFill>
                  <a:schemeClr val="dk1"/>
                </a:solidFill>
                <a:uFillTx/>
                <a:latin typeface="Calibri"/>
              </a:rPr>
              <a:t>ГАОУ ДПО СО «Институт развития образования»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" name="Picture 2" descr="logo"/>
          <p:cNvPicPr/>
          <p:nvPr/>
        </p:nvPicPr>
        <p:blipFill>
          <a:blip r:embed="rId2"/>
          <a:stretch/>
        </p:blipFill>
        <p:spPr>
          <a:xfrm>
            <a:off x="210960" y="296640"/>
            <a:ext cx="4787280" cy="81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Прямоугольник 4"/>
          <p:cNvSpPr/>
          <p:nvPr/>
        </p:nvSpPr>
        <p:spPr>
          <a:xfrm>
            <a:off x="6879600" y="191520"/>
            <a:ext cx="4980960" cy="922680"/>
          </a:xfrm>
          <a:prstGeom prst="rect">
            <a:avLst/>
          </a:prstGeom>
          <a:solidFill>
            <a:srgbClr val="E8E7E7"/>
          </a:solidFill>
          <a:ln>
            <a:solidFill>
              <a:srgbClr val="43729D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7030A0"/>
                </a:solidFill>
                <a:uFillTx/>
                <a:latin typeface="Arial Black"/>
              </a:rPr>
              <a:t>Рабочая группа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7030A0"/>
                </a:solidFill>
                <a:uFillTx/>
                <a:latin typeface="Arial Black"/>
              </a:rPr>
              <a:t>Аттестационной комиссии Свердловской области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59" y="365040"/>
            <a:ext cx="11398469" cy="1325160"/>
          </a:xfrm>
        </p:spPr>
        <p:txBody>
          <a:bodyPr/>
          <a:lstStyle/>
          <a:p>
            <a:r>
              <a:rPr lang="ru-RU" sz="3600" b="1" u="none" strike="noStrike" dirty="0">
                <a:solidFill>
                  <a:srgbClr val="5203A1"/>
                </a:solidFill>
                <a:uFillTx/>
                <a:latin typeface="Times New Roman"/>
              </a:rPr>
              <a:t>Формы фиксирования результатов профессиональной деятельности педагогов</a:t>
            </a:r>
            <a:br>
              <a:rPr lang="ru-RU" sz="3600" b="1" u="none" strike="noStrike" dirty="0">
                <a:solidFill>
                  <a:srgbClr val="5203A1"/>
                </a:solidFill>
                <a:uFillTx/>
                <a:latin typeface="Times New Roman"/>
              </a:rPr>
            </a:br>
            <a:r>
              <a:rPr lang="ru-RU" sz="3600" b="1" dirty="0">
                <a:solidFill>
                  <a:srgbClr val="5203A1"/>
                </a:solidFill>
                <a:latin typeface="Times New Roman"/>
              </a:rPr>
              <a:t>п.2.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1845688"/>
            <a:ext cx="10144125" cy="2419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41" y="4363710"/>
            <a:ext cx="9911911" cy="24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3344" y="2555000"/>
            <a:ext cx="7769773" cy="251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2711723"/>
            <a:ext cx="282202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 результатам итоговой аттестации выпускников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09193" y="3381703"/>
            <a:ext cx="4122683" cy="78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38080" y="3649717"/>
            <a:ext cx="4537961" cy="23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flipH="1">
            <a:off x="7023538" y="3034889"/>
            <a:ext cx="1434662" cy="204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58200" y="4193628"/>
            <a:ext cx="3239814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ФГОС УО ( приказ №1599 от 19.12.2024) внешняя диагностика качества освоения ОП не проводится</a:t>
            </a:r>
          </a:p>
        </p:txBody>
      </p:sp>
      <p:cxnSp>
        <p:nvCxnSpPr>
          <p:cNvPr id="14" name="Прямая со стрелкой 13"/>
          <p:cNvCxnSpPr>
            <a:stCxn id="12" idx="1"/>
          </p:cNvCxnSpPr>
          <p:nvPr/>
        </p:nvCxnSpPr>
        <p:spPr>
          <a:xfrm flipH="1" flipV="1">
            <a:off x="4406462" y="4193628"/>
            <a:ext cx="4051738" cy="6001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38080" y="4193628"/>
            <a:ext cx="62485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7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542" y="333509"/>
            <a:ext cx="10515240" cy="1299982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2.3. Состояние здоровья лиц, обучающихся по основным общеобразовательным программам,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условия, условия организации физкультурно-оздоровительной и спортивной работы в общеобразовательных организациях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838380" y="2503503"/>
            <a:ext cx="10515240" cy="3888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здоровьесбережения ГБОУ СО «Алапаевская школа»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– круглый год»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Формирование культуры здорового образа жизни обучающихся ГБОУ СО «Алапаевская школа» в процессе организации воспитательной деятельности,  в сфере дополнительного образования</a:t>
            </a:r>
            <a:endParaRPr lang="ru-RU" sz="24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Использование современных </a:t>
            </a:r>
            <a:r>
              <a:rPr lang="ru-RU" sz="24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технологий в образовательном процессе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Взаимодействие ГБОУ СО «Алапаевская школа» с социальными партнерами по сохранению и укреплению здоровья обучающихся с ОВЗ</a:t>
            </a:r>
          </a:p>
          <a:p>
            <a:pPr>
              <a:buFontTx/>
              <a:buChar char="-"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FontTx/>
              <a:buChar char="-"/>
            </a:pP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70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П.2.4. Создание безопасных условий при организации образовательного процесса в общеобразовательных организациях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838080" y="2183907"/>
            <a:ext cx="10515240" cy="411036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наличие/отсутствие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травм 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образовательного процесса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доаттестационный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</a:p>
        </p:txBody>
      </p:sp>
    </p:spTree>
    <p:extLst>
      <p:ext uri="{BB962C8B-B14F-4D97-AF65-F5344CB8AC3E}">
        <p14:creationId xmlns:p14="http://schemas.microsoft.com/office/powerpoint/2010/main" val="37763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"/>
          <p:cNvSpPr/>
          <p:nvPr/>
        </p:nvSpPr>
        <p:spPr>
          <a:xfrm>
            <a:off x="5704920" y="2326680"/>
            <a:ext cx="6486840" cy="261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just" defTabSz="914400">
              <a:lnSpc>
                <a:spcPct val="115000"/>
              </a:lnSpc>
            </a:pPr>
            <a:r>
              <a:rPr lang="ru-RU" sz="3600" b="1" u="none" strike="noStrik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89126905799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57200" algn="just" defTabSz="914400">
              <a:lnSpc>
                <a:spcPct val="115000"/>
              </a:lnSpc>
            </a:pPr>
            <a:r>
              <a:rPr lang="ru-RU" sz="3600" b="1" u="none" strike="noStrik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89126905796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15000"/>
              </a:lnSpc>
            </a:pPr>
            <a:r>
              <a:rPr lang="ru-RU" sz="3600" b="1" u="none" strike="noStrik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 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15000"/>
              </a:lnSpc>
            </a:pPr>
            <a:r>
              <a:rPr lang="ru-RU" sz="3600" b="1" u="none" strike="noStrik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lang="en-US" sz="3600" b="1" u="none" strike="noStrik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e-mail: </a:t>
            </a:r>
            <a:r>
              <a:rPr lang="en-US" sz="3600" b="1" u="sng" strike="noStrike">
                <a:solidFill>
                  <a:srgbClr val="0563C1"/>
                </a:solidFill>
                <a:uFillTx/>
                <a:latin typeface="Times New Roman"/>
                <a:ea typeface="Arial"/>
                <a:hlinkClick r:id="rId3"/>
              </a:rPr>
              <a:t>amcirro@mail.ru</a:t>
            </a:r>
            <a:r>
              <a:rPr lang="en-US" sz="3600" b="1" u="none" strike="noStrike">
                <a:solidFill>
                  <a:srgbClr val="87898F"/>
                </a:solidFill>
                <a:uFillTx/>
                <a:latin typeface="Times New Roman"/>
                <a:ea typeface="Arial"/>
              </a:rPr>
              <a:t> 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Рисунок 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1975320" y="2598840"/>
            <a:ext cx="752760" cy="75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Рисунок 3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3233160" y="4361400"/>
            <a:ext cx="745560" cy="55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Прямоугольник 4"/>
          <p:cNvSpPr/>
          <p:nvPr/>
        </p:nvSpPr>
        <p:spPr>
          <a:xfrm>
            <a:off x="3962520" y="524520"/>
            <a:ext cx="7152840" cy="13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ctr" defTabSz="914400">
              <a:lnSpc>
                <a:spcPct val="115000"/>
              </a:lnSpc>
            </a:pPr>
            <a:r>
              <a:rPr lang="ru-RU" sz="3600" b="1" u="none" strike="noStrik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Телефоны горячей линии 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57200" algn="ctr" defTabSz="914400">
              <a:lnSpc>
                <a:spcPct val="115000"/>
              </a:lnSpc>
            </a:pPr>
            <a:r>
              <a:rPr lang="ru-RU" sz="3600" b="1" u="none" strike="noStrik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отдела аттестации: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" name="Рисунок 5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3209400" y="2598840"/>
            <a:ext cx="752760" cy="75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Рисунок 6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4443480" y="2598840"/>
            <a:ext cx="752760" cy="75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Picture 2" descr="logo"/>
          <p:cNvPicPr/>
          <p:nvPr/>
        </p:nvPicPr>
        <p:blipFill>
          <a:blip r:embed="rId12"/>
          <a:stretch/>
        </p:blipFill>
        <p:spPr>
          <a:xfrm>
            <a:off x="225360" y="266760"/>
            <a:ext cx="3825360" cy="520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 descr="logo"/>
          <p:cNvPicPr/>
          <p:nvPr/>
        </p:nvPicPr>
        <p:blipFill>
          <a:blip r:embed="rId2"/>
          <a:stretch/>
        </p:blipFill>
        <p:spPr>
          <a:xfrm>
            <a:off x="210960" y="296640"/>
            <a:ext cx="4787280" cy="817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Рисунок 78"/>
          <p:cNvPicPr/>
          <p:nvPr/>
        </p:nvPicPr>
        <p:blipFill>
          <a:blip r:embed="rId3"/>
          <a:srcRect l="4013" t="15426" r="31024" b="16322"/>
          <a:stretch/>
        </p:blipFill>
        <p:spPr>
          <a:xfrm>
            <a:off x="540000" y="1080360"/>
            <a:ext cx="9442800" cy="557964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  <p:pic>
        <p:nvPicPr>
          <p:cNvPr id="80" name="Рисунок 79"/>
          <p:cNvPicPr/>
          <p:nvPr/>
        </p:nvPicPr>
        <p:blipFill>
          <a:blip r:embed="rId4"/>
          <a:stretch/>
        </p:blipFill>
        <p:spPr>
          <a:xfrm>
            <a:off x="10980000" y="105840"/>
            <a:ext cx="1080000" cy="79416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3" descr="logo"/>
          <p:cNvPicPr/>
          <p:nvPr/>
        </p:nvPicPr>
        <p:blipFill>
          <a:blip r:embed="rId2"/>
          <a:stretch/>
        </p:blipFill>
        <p:spPr>
          <a:xfrm>
            <a:off x="210960" y="296640"/>
            <a:ext cx="4787280" cy="817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Рисунок 81"/>
          <p:cNvPicPr/>
          <p:nvPr/>
        </p:nvPicPr>
        <p:blipFill>
          <a:blip r:embed="rId3"/>
          <a:srcRect l="5488" t="12795" r="32499" b="16322"/>
          <a:stretch/>
        </p:blipFill>
        <p:spPr>
          <a:xfrm>
            <a:off x="2160000" y="1440000"/>
            <a:ext cx="7559640" cy="486000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84760" y="6019200"/>
            <a:ext cx="10515240" cy="64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rgbClr val="5203A1"/>
                </a:solidFill>
                <a:uFillTx/>
                <a:latin typeface="Times New Roman"/>
              </a:rPr>
              <a:t>ГБОУ СО «Алапаевская школа» </a:t>
            </a:r>
            <a:endParaRPr lang="ru-RU" sz="3600" b="0" u="none" strike="noStrike">
              <a:solidFill>
                <a:srgbClr val="5203A1"/>
              </a:solidFill>
              <a:uFillTx/>
              <a:latin typeface="Calibri"/>
            </a:endParaRPr>
          </a:p>
        </p:txBody>
      </p:sp>
      <p:pic>
        <p:nvPicPr>
          <p:cNvPr id="84" name="Picture 5" descr="logo"/>
          <p:cNvPicPr/>
          <p:nvPr/>
        </p:nvPicPr>
        <p:blipFill>
          <a:blip r:embed="rId2"/>
          <a:stretch/>
        </p:blipFill>
        <p:spPr>
          <a:xfrm>
            <a:off x="210960" y="297000"/>
            <a:ext cx="3531960" cy="60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Рисунок 84"/>
          <p:cNvPicPr/>
          <p:nvPr/>
        </p:nvPicPr>
        <p:blipFill>
          <a:blip r:embed="rId3"/>
          <a:stretch/>
        </p:blipFill>
        <p:spPr>
          <a:xfrm>
            <a:off x="9194400" y="180000"/>
            <a:ext cx="3045600" cy="304272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4"/>
          <a:stretch/>
        </p:blipFill>
        <p:spPr>
          <a:xfrm>
            <a:off x="540000" y="1800000"/>
            <a:ext cx="2848320" cy="213624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5"/>
          <a:stretch/>
        </p:blipFill>
        <p:spPr>
          <a:xfrm>
            <a:off x="1310400" y="4246560"/>
            <a:ext cx="3369600" cy="151344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6"/>
          <a:stretch/>
        </p:blipFill>
        <p:spPr>
          <a:xfrm>
            <a:off x="3546000" y="576000"/>
            <a:ext cx="2574000" cy="339228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  <p:pic>
        <p:nvPicPr>
          <p:cNvPr id="89" name="Рисунок 88"/>
          <p:cNvPicPr/>
          <p:nvPr/>
        </p:nvPicPr>
        <p:blipFill>
          <a:blip r:embed="rId7"/>
          <a:srcRect t="29638"/>
          <a:stretch/>
        </p:blipFill>
        <p:spPr>
          <a:xfrm>
            <a:off x="5386680" y="3060000"/>
            <a:ext cx="5413320" cy="285624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8"/>
          <a:stretch/>
        </p:blipFill>
        <p:spPr>
          <a:xfrm>
            <a:off x="6660000" y="900000"/>
            <a:ext cx="2967480" cy="198000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24760" y="979200"/>
            <a:ext cx="10875240" cy="208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rgbClr val="5203A1"/>
                </a:solidFill>
                <a:uFillTx/>
                <a:latin typeface="Times New Roman"/>
              </a:rPr>
              <a:t>Адаптированная основная общеобразовательная программы (АООП) ГБОУ СО «Алапаевская школа» :</a:t>
            </a:r>
            <a:endParaRPr lang="ru-RU" sz="3600" b="0" u="none" strike="noStrike">
              <a:solidFill>
                <a:srgbClr val="5203A1"/>
              </a:solidFill>
              <a:uFillTx/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17400" y="3594600"/>
            <a:ext cx="10735920" cy="360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Times New Roman"/>
              </a:rPr>
              <a:t>Система оценки достижения планируемых результатов — описание подходов, инструментов и критериев.</a:t>
            </a: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Times New Roman"/>
              </a:rPr>
              <a:t>Программа формирования базовых учебных действий с описанием процедур их оценки.</a:t>
            </a: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Times New Roman"/>
              </a:rPr>
              <a:t>Программы отдельных учебных предметов, где указаны формы контроля по каждому из них.</a:t>
            </a: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3" name="Picture 6" descr="logo"/>
          <p:cNvPicPr/>
          <p:nvPr/>
        </p:nvPicPr>
        <p:blipFill>
          <a:blip r:embed="rId2"/>
          <a:stretch/>
        </p:blipFill>
        <p:spPr>
          <a:xfrm>
            <a:off x="210960" y="297000"/>
            <a:ext cx="2309040" cy="39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1" u="none" strike="noStrike" dirty="0">
                <a:solidFill>
                  <a:srgbClr val="5203A1"/>
                </a:solidFill>
                <a:uFillTx/>
                <a:latin typeface="Times New Roman"/>
              </a:rPr>
              <a:t>Формы фиксирования результатов профессиональной деятельности педагогов</a:t>
            </a:r>
            <a:endParaRPr lang="ru-RU" sz="3600" b="1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5" name="Picture 4"/>
          <p:cNvPicPr/>
          <p:nvPr/>
        </p:nvPicPr>
        <p:blipFill>
          <a:blip r:embed="rId2"/>
          <a:srcRect l="18097" t="25641" r="27685" b="52581"/>
          <a:stretch/>
        </p:blipFill>
        <p:spPr>
          <a:xfrm>
            <a:off x="545040" y="1629000"/>
            <a:ext cx="8274960" cy="222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Рисунок 95"/>
          <p:cNvPicPr/>
          <p:nvPr/>
        </p:nvPicPr>
        <p:blipFill>
          <a:blip r:embed="rId3"/>
          <a:srcRect l="17302" t="46923" r="28068" b="29448"/>
          <a:stretch/>
        </p:blipFill>
        <p:spPr>
          <a:xfrm>
            <a:off x="2160000" y="4140000"/>
            <a:ext cx="9621720" cy="2340000"/>
          </a:xfrm>
          <a:prstGeom prst="rect">
            <a:avLst/>
          </a:prstGeom>
          <a:solidFill>
            <a:srgbClr val="F10D0C"/>
          </a:solidFill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14360" y="365040"/>
            <a:ext cx="1162116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1" u="none" strike="noStrike">
                <a:solidFill>
                  <a:srgbClr val="5203A1"/>
                </a:solidFill>
                <a:uFillTx/>
                <a:latin typeface="Times New Roman"/>
              </a:rPr>
              <a:t>П.1.1. Личностные результаты освоения обучающимися АООП по итогам мониторингов и иных форм контроля, проводимых организацией</a:t>
            </a:r>
            <a:endParaRPr lang="ru-RU" sz="36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8" name="Объект 1"/>
          <p:cNvPicPr/>
          <p:nvPr/>
        </p:nvPicPr>
        <p:blipFill>
          <a:blip r:embed="rId2"/>
          <a:stretch/>
        </p:blipFill>
        <p:spPr>
          <a:xfrm>
            <a:off x="775080" y="1810080"/>
            <a:ext cx="4139280" cy="4350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Рисунок 4"/>
          <p:cNvPicPr/>
          <p:nvPr/>
        </p:nvPicPr>
        <p:blipFill>
          <a:blip r:embed="rId3"/>
          <a:stretch/>
        </p:blipFill>
        <p:spPr>
          <a:xfrm>
            <a:off x="5760000" y="1980000"/>
            <a:ext cx="5832000" cy="4650480"/>
          </a:xfrm>
          <a:prstGeom prst="rect">
            <a:avLst/>
          </a:prstGeom>
          <a:noFill/>
          <a:ln w="0">
            <a:solidFill>
              <a:srgbClr val="5B277D"/>
            </a:solidFill>
          </a:ln>
        </p:spPr>
      </p:pic>
      <p:sp>
        <p:nvSpPr>
          <p:cNvPr id="100" name="Прямая соединительная линия 99"/>
          <p:cNvSpPr/>
          <p:nvPr/>
        </p:nvSpPr>
        <p:spPr>
          <a:xfrm flipV="1">
            <a:off x="5974200" y="6224760"/>
            <a:ext cx="3752280" cy="1188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3120" rIns="90000" bIns="-33120" anchor="ctr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90600" y="365040"/>
            <a:ext cx="10962720" cy="10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1" u="none" strike="noStrike">
                <a:solidFill>
                  <a:srgbClr val="5203A1"/>
                </a:solidFill>
                <a:uFillTx/>
                <a:latin typeface="Times New Roman"/>
              </a:rPr>
              <a:t>П.1.3. Предметные результаты освоения обучающимися АООП по итогам мониторингов и иных форм контроля, проводимых организацией</a:t>
            </a:r>
          </a:p>
        </p:txBody>
      </p:sp>
      <p:pic>
        <p:nvPicPr>
          <p:cNvPr id="102" name="Рисунок 1"/>
          <p:cNvPicPr/>
          <p:nvPr/>
        </p:nvPicPr>
        <p:blipFill>
          <a:blip r:embed="rId2"/>
          <a:stretch/>
        </p:blipFill>
        <p:spPr>
          <a:xfrm>
            <a:off x="5802480" y="1029240"/>
            <a:ext cx="5551200" cy="558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Box 2"/>
          <p:cNvSpPr/>
          <p:nvPr/>
        </p:nvSpPr>
        <p:spPr>
          <a:xfrm>
            <a:off x="390600" y="5263560"/>
            <a:ext cx="547668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C00000"/>
                </a:solidFill>
                <a:uFillTx/>
                <a:latin typeface="Calibri"/>
              </a:rPr>
              <a:t>Достижение предметных результатов предполагает не ОЦЕНКУ по предмету, а  достижения обучающихся в усвоении знаний и умений, способность их применять в практической деятельности.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Content Placeholder 2"/>
          <p:cNvPicPr/>
          <p:nvPr/>
        </p:nvPicPr>
        <p:blipFill>
          <a:blip r:embed="rId3"/>
          <a:stretch/>
        </p:blipFill>
        <p:spPr>
          <a:xfrm>
            <a:off x="516960" y="1536840"/>
            <a:ext cx="5158800" cy="3783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186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800" b="1" u="none" strike="noStrike">
                <a:solidFill>
                  <a:srgbClr val="5203A1"/>
                </a:solidFill>
                <a:uFillTx/>
                <a:latin typeface="Times New Roman"/>
              </a:rPr>
              <a:t>П.1.2. Формирование базовых учебных действий обучающихся по итогам мониторингов и иных форм контроля, проводимых организацией</a:t>
            </a: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6" name="Объект 3"/>
          <p:cNvPicPr/>
          <p:nvPr/>
        </p:nvPicPr>
        <p:blipFill>
          <a:blip r:embed="rId2"/>
          <a:stretch/>
        </p:blipFill>
        <p:spPr>
          <a:xfrm>
            <a:off x="100800" y="1609920"/>
            <a:ext cx="3838680" cy="413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Рисунок 7"/>
          <p:cNvPicPr/>
          <p:nvPr/>
        </p:nvPicPr>
        <p:blipFill>
          <a:blip r:embed="rId3"/>
          <a:stretch/>
        </p:blipFill>
        <p:spPr>
          <a:xfrm>
            <a:off x="3939840" y="2302560"/>
            <a:ext cx="4077720" cy="396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Рисунок 8"/>
          <p:cNvPicPr/>
          <p:nvPr/>
        </p:nvPicPr>
        <p:blipFill>
          <a:blip r:embed="rId4"/>
          <a:stretch/>
        </p:blipFill>
        <p:spPr>
          <a:xfrm>
            <a:off x="7935480" y="1789560"/>
            <a:ext cx="4255920" cy="2788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1803</TotalTime>
  <Words>360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\</vt:lpstr>
      <vt:lpstr>PowerPoint Presentation</vt:lpstr>
      <vt:lpstr>PowerPoint Presentation</vt:lpstr>
      <vt:lpstr>ГБОУ СО «Алапаевская школа» </vt:lpstr>
      <vt:lpstr>Адаптированная основная общеобразовательная программы (АООП) ГБОУ СО «Алапаевская школа» :</vt:lpstr>
      <vt:lpstr>Формы фиксирования результатов профессиональной деятельности педагогов</vt:lpstr>
      <vt:lpstr>П.1.1. Личностные результаты освоения обучающимися АООП по итогам мониторингов и иных форм контроля, проводимых организацией</vt:lpstr>
      <vt:lpstr>П.1.3. Предметные результаты освоения обучающимися АООП по итогам мониторингов и иных форм контроля, проводимых организацией</vt:lpstr>
      <vt:lpstr>П.1.2. Формирование базовых учебных действий обучающихся по итогам мониторингов и иных форм контроля, проводимых организацией</vt:lpstr>
      <vt:lpstr>Формы фиксирования результатов профессиональной деятельности педагогов п.2.</vt:lpstr>
      <vt:lpstr>PowerPoint Presentation</vt:lpstr>
      <vt:lpstr>П. 2.3. Состояние здоровья лиц, обучающихся по основным общеобразовательным программам, здоровьесберегающие условия, условия организации физкультурно-оздоровительной и спортивной работы в общеобразовательных организациях</vt:lpstr>
      <vt:lpstr>П.2.4. Создание безопасных условий при организации образовательного процесса в общеобразовательных организациях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актуальных вопросах организации и сопровождения аттестации педагогических работников</dc:title>
  <dc:subject/>
  <dc:creator>Тарасова Ирина Александровна</dc:creator>
  <dc:description/>
  <cp:lastModifiedBy>Irina</cp:lastModifiedBy>
  <cp:revision>38</cp:revision>
  <dcterms:created xsi:type="dcterms:W3CDTF">2025-10-13T06:58:07Z</dcterms:created>
  <dcterms:modified xsi:type="dcterms:W3CDTF">2025-12-02T10:07:31Z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</vt:i4>
  </property>
</Properties>
</file>